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85" r:id="rId3"/>
    <p:sldId id="319" r:id="rId4"/>
    <p:sldId id="352" r:id="rId5"/>
    <p:sldId id="313" r:id="rId6"/>
    <p:sldId id="314" r:id="rId7"/>
    <p:sldId id="315" r:id="rId8"/>
    <p:sldId id="320" r:id="rId9"/>
    <p:sldId id="321" r:id="rId10"/>
    <p:sldId id="327" r:id="rId11"/>
    <p:sldId id="322" r:id="rId12"/>
    <p:sldId id="353" r:id="rId13"/>
    <p:sldId id="328" r:id="rId14"/>
    <p:sldId id="354" r:id="rId15"/>
    <p:sldId id="349" r:id="rId16"/>
    <p:sldId id="324" r:id="rId17"/>
    <p:sldId id="332" r:id="rId18"/>
    <p:sldId id="335" r:id="rId19"/>
    <p:sldId id="347" r:id="rId20"/>
    <p:sldId id="348" r:id="rId21"/>
    <p:sldId id="337" r:id="rId22"/>
    <p:sldId id="355" r:id="rId23"/>
    <p:sldId id="339" r:id="rId24"/>
    <p:sldId id="342" r:id="rId25"/>
    <p:sldId id="333" r:id="rId26"/>
    <p:sldId id="334" r:id="rId27"/>
    <p:sldId id="356" r:id="rId28"/>
    <p:sldId id="336" r:id="rId29"/>
    <p:sldId id="338" r:id="rId30"/>
    <p:sldId id="331" r:id="rId31"/>
    <p:sldId id="357" r:id="rId32"/>
    <p:sldId id="350" r:id="rId33"/>
    <p:sldId id="330" r:id="rId34"/>
    <p:sldId id="343" r:id="rId35"/>
    <p:sldId id="358" r:id="rId36"/>
    <p:sldId id="351" r:id="rId37"/>
    <p:sldId id="341" r:id="rId38"/>
    <p:sldId id="340" r:id="rId39"/>
    <p:sldId id="346" r:id="rId40"/>
    <p:sldId id="312" r:id="rId41"/>
    <p:sldId id="359" r:id="rId42"/>
    <p:sldId id="260" r:id="rId4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84E9"/>
    <a:srgbClr val="001137"/>
    <a:srgbClr val="00091D"/>
    <a:srgbClr val="DB3653"/>
    <a:srgbClr val="0F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5775"/>
  </p:normalViewPr>
  <p:slideViewPr>
    <p:cSldViewPr snapToGrid="0" snapToObjects="1">
      <p:cViewPr varScale="1">
        <p:scale>
          <a:sx n="74" d="100"/>
          <a:sy n="74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C1C74-4339-BE41-9375-86B0FE99B6D0}" type="datetimeFigureOut">
              <a:rPr lang="es-CL" smtClean="0"/>
              <a:t>29-06-2022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28609-FEE0-5D4C-AFF5-719C3B31AD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22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45057c1a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45057c1a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17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45057c1a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45057c1a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68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28609-FEE0-5D4C-AFF5-719C3B31AD07}" type="slidenum">
              <a:rPr lang="es-CL" smtClean="0"/>
              <a:t>42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662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3A02D-6876-414F-B059-703209741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71E0BC-9D33-B441-92F7-5709869D4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FBD03-8D5D-B346-BE31-35F37915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65E-2B45-1C41-A39A-378CD8602654}" type="datetimeFigureOut">
              <a:rPr lang="es-CL" smtClean="0"/>
              <a:t>29-06-2022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B29089-9A5C-D546-ACA3-3A27B648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0B5C64-91C9-DF47-A123-179EC8E0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8EF4-F45F-3349-B7D3-03346E59BB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965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29342-1D4E-DF4E-8CEB-A35F17DC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1A7EDC-34B6-044F-9063-BCAD0F19D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5DCF2E-24F0-A44C-AB46-08D545E1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65E-2B45-1C41-A39A-378CD8602654}" type="datetimeFigureOut">
              <a:rPr lang="es-CL" smtClean="0"/>
              <a:t>29-06-2022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2FCA66-4965-0645-874B-65082BD6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40E7A-4690-EF41-9CF2-D4072E99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8EF4-F45F-3349-B7D3-03346E59BB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575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F7731D-060B-704E-805E-039D730C5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2673A-3C75-124B-A92C-9A7A55696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37A380-2307-DF4C-9F35-6ED603FF2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65E-2B45-1C41-A39A-378CD8602654}" type="datetimeFigureOut">
              <a:rPr lang="es-CL" smtClean="0"/>
              <a:t>29-06-2022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B209D-1CCA-934B-9969-269189910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BCC96D-00D9-7E49-A93E-37766B5A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8EF4-F45F-3349-B7D3-03346E59BB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044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82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4D948-010F-C14E-87AC-0AA8BFD1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36ACE-60FC-8647-BE79-B511063CD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499CFB-5E90-4B45-A91F-A61A67D6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65E-2B45-1C41-A39A-378CD8602654}" type="datetimeFigureOut">
              <a:rPr lang="es-CL" smtClean="0"/>
              <a:t>29-06-2022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5201CC-37E4-4942-A163-7093AABB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E4D78F-7539-4E41-A507-104884AE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8EF4-F45F-3349-B7D3-03346E59BB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848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BB7C6-724A-7540-97A3-88833E441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3E0FA7-654B-704F-B1FA-FB0E34322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FDAAA7-14E3-B541-9568-4CE78914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65E-2B45-1C41-A39A-378CD8602654}" type="datetimeFigureOut">
              <a:rPr lang="es-CL" smtClean="0"/>
              <a:t>29-06-2022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0E8E4-9A6C-F842-90A2-C132D602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632C6-15B9-BF42-B351-01F41A78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8EF4-F45F-3349-B7D3-03346E59BB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266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58B83-9BC9-CF48-AB59-A4B59EED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D9FE20-0100-5742-80EF-1C2121F2F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71C502-4396-C940-9D9F-852CE7A0C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B5C39D-96E8-4D4E-82D9-D206D4B2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65E-2B45-1C41-A39A-378CD8602654}" type="datetimeFigureOut">
              <a:rPr lang="es-CL" smtClean="0"/>
              <a:t>29-06-2022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4E301C-CBED-5741-9AB1-096E564E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03D56-41F9-394E-A59E-8A100285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8EF4-F45F-3349-B7D3-03346E59BB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038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A3A9D-A789-FE4A-86C0-AA79BED6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DB8150-DE41-A047-B5B7-66FD9D42C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1DE4E3-418C-724E-A5BD-F9FB118B6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B1C7DD-2299-3949-B510-0E84FB084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AD4DA4-CDDF-9D44-821C-1D21F27B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CA5C1E8-A96A-494E-832F-23B983C8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65E-2B45-1C41-A39A-378CD8602654}" type="datetimeFigureOut">
              <a:rPr lang="es-CL" smtClean="0"/>
              <a:t>29-06-2022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5BED94-7B33-3546-926C-412A92E6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9A706F-5959-2E4F-8C57-02942867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8EF4-F45F-3349-B7D3-03346E59BB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065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0E85E-97AA-2C45-AF06-DE727E9A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EC72C7-2BB7-E149-A2C1-DB387293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65E-2B45-1C41-A39A-378CD8602654}" type="datetimeFigureOut">
              <a:rPr lang="es-CL" smtClean="0"/>
              <a:t>29-06-2022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BCE209-D40E-AB4C-8CB0-F7CE8F9C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1352A0-BEDD-8E49-BA44-96555915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8EF4-F45F-3349-B7D3-03346E59BB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26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98E265-9CAE-8E46-9BFC-41B8222D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65E-2B45-1C41-A39A-378CD8602654}" type="datetimeFigureOut">
              <a:rPr lang="es-CL" smtClean="0"/>
              <a:t>29-06-2022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BEFBFF-07E6-AA40-A49A-175E7B4C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C2C196-F27F-7C4E-AD1B-2027E155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8EF4-F45F-3349-B7D3-03346E59BB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606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6C110-42EE-2F41-9B5F-EB4FCC89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2E0880-50C9-4F4D-B5CB-01D9315A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92EE5D-8241-7349-BC46-A159F5F87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0449B4-F2CC-064E-87A7-40533848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65E-2B45-1C41-A39A-378CD8602654}" type="datetimeFigureOut">
              <a:rPr lang="es-CL" smtClean="0"/>
              <a:t>29-06-2022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8E9628-60AE-8A47-997F-27C3A5368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23E1E6-190B-AF46-B909-40E1AF03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8EF4-F45F-3349-B7D3-03346E59BB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394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FB3DE-5DA5-1F4A-85A1-0A37B671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FC7BCE-4E2B-594C-B404-585195795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503304-19C2-A744-82AB-9EF42FCA0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BB9692-B766-A44F-A6CF-153085CF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65E-2B45-1C41-A39A-378CD8602654}" type="datetimeFigureOut">
              <a:rPr lang="es-CL" smtClean="0"/>
              <a:t>29-06-2022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3435C1-A6BE-4F4F-9B55-AD8FBA2D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A59E9F-9903-6145-BF92-0480307C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8EF4-F45F-3349-B7D3-03346E59BB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027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F9B10C-08D5-2440-83DA-79E11694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679DEA-D822-7749-980F-CB34726CF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691E0-0FB6-5444-A373-0B6C849EB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A065E-2B45-1C41-A39A-378CD8602654}" type="datetimeFigureOut">
              <a:rPr lang="es-CL" smtClean="0"/>
              <a:t>29-06-2022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A5EA08-0B2D-A441-ACCE-B7400A7EB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809C62-2AB4-C948-B238-DDA94FBA8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38EF4-F45F-3349-B7D3-03346E59BB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03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revfono.uchile.cl/index.php/RCDF/article/view/6018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maria.sandoval@udalba.cl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F7C3332-AEFC-084B-A0D5-48AD6AA11F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2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E97C50D0-16F0-D545-9F60-B5A412DCE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820" y="199999"/>
            <a:ext cx="3229814" cy="2463887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81E4609D-5207-3D49-80F6-0F059AAE9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986" y="23249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62D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Coloquio de Investigación</a:t>
            </a:r>
            <a:br>
              <a:rPr lang="es-CL" b="1" dirty="0">
                <a:solidFill>
                  <a:srgbClr val="62DED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Ciencias de la Salud</a:t>
            </a:r>
            <a:br>
              <a:rPr lang="es-CL" dirty="0">
                <a:solidFill>
                  <a:srgbClr val="62DED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1D7DE54-68F3-6449-A7C1-F0C92A6DA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8727" y="5002239"/>
            <a:ext cx="9144000" cy="1655762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CARRERA DE FONOAUDIOLOGÍA</a:t>
            </a:r>
          </a:p>
          <a:p>
            <a:r>
              <a:rPr lang="es-CL" dirty="0">
                <a:solidFill>
                  <a:schemeClr val="bg1"/>
                </a:solidFill>
              </a:rPr>
              <a:t>DOCENTE-INVESTIGADORA: MARÍA SOLEDAD SANDOVAL Z.</a:t>
            </a:r>
          </a:p>
        </p:txBody>
      </p:sp>
    </p:spTree>
    <p:extLst>
      <p:ext uri="{BB962C8B-B14F-4D97-AF65-F5344CB8AC3E}">
        <p14:creationId xmlns:p14="http://schemas.microsoft.com/office/powerpoint/2010/main" val="2684012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5D2D751-F98F-4B4C-B9D5-EBF6E97E8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387536"/>
              </p:ext>
            </p:extLst>
          </p:nvPr>
        </p:nvGraphicFramePr>
        <p:xfrm>
          <a:off x="0" y="0"/>
          <a:ext cx="12191999" cy="6500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1631">
                  <a:extLst>
                    <a:ext uri="{9D8B030D-6E8A-4147-A177-3AD203B41FA5}">
                      <a16:colId xmlns:a16="http://schemas.microsoft.com/office/drawing/2014/main" val="585283490"/>
                    </a:ext>
                  </a:extLst>
                </a:gridCol>
                <a:gridCol w="3192716">
                  <a:extLst>
                    <a:ext uri="{9D8B030D-6E8A-4147-A177-3AD203B41FA5}">
                      <a16:colId xmlns:a16="http://schemas.microsoft.com/office/drawing/2014/main" val="3845332472"/>
                    </a:ext>
                  </a:extLst>
                </a:gridCol>
                <a:gridCol w="3167652">
                  <a:extLst>
                    <a:ext uri="{9D8B030D-6E8A-4147-A177-3AD203B41FA5}">
                      <a16:colId xmlns:a16="http://schemas.microsoft.com/office/drawing/2014/main" val="4000610653"/>
                    </a:ext>
                  </a:extLst>
                </a:gridCol>
              </a:tblGrid>
              <a:tr h="1498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s-CL" sz="1600" cap="all">
                          <a:effectLst/>
                        </a:rPr>
                        <a:t>Título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0" marR="5011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s-CL" sz="1600" cap="all">
                          <a:effectLst/>
                        </a:rPr>
                        <a:t>Estudiantes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0" marR="5011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s-CL" sz="1600" cap="all">
                          <a:effectLst/>
                        </a:rPr>
                        <a:t>Docentes Guías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0" marR="50110" marT="0" marB="0" anchor="b"/>
                </a:tc>
                <a:extLst>
                  <a:ext uri="{0D108BD9-81ED-4DB2-BD59-A6C34878D82A}">
                    <a16:rowId xmlns:a16="http://schemas.microsoft.com/office/drawing/2014/main" val="1999990265"/>
                  </a:ext>
                </a:extLst>
              </a:tr>
              <a:tr h="1634013">
                <a:tc>
                  <a:txBody>
                    <a:bodyPr/>
                    <a:lstStyle/>
                    <a:p>
                      <a:pPr marL="10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cap="all" dirty="0">
                          <a:solidFill>
                            <a:schemeClr val="tx1"/>
                          </a:solidFill>
                          <a:effectLst/>
                        </a:rPr>
                        <a:t>Relación entre la apnea obstructiva del sueño por hipertrofia </a:t>
                      </a:r>
                      <a:r>
                        <a:rPr lang="es-CL" sz="1400" cap="all" dirty="0" err="1">
                          <a:solidFill>
                            <a:schemeClr val="tx1"/>
                          </a:solidFill>
                          <a:effectLst/>
                        </a:rPr>
                        <a:t>adenoamigdalina</a:t>
                      </a:r>
                      <a:r>
                        <a:rPr lang="es-CL" sz="1400" cap="all" dirty="0">
                          <a:solidFill>
                            <a:schemeClr val="tx1"/>
                          </a:solidFill>
                          <a:effectLst/>
                        </a:rPr>
                        <a:t>  y el rendimiento de las funciones del Sistema </a:t>
                      </a:r>
                      <a:r>
                        <a:rPr lang="es-CL" sz="1400" cap="all" dirty="0" err="1">
                          <a:solidFill>
                            <a:schemeClr val="tx1"/>
                          </a:solidFill>
                          <a:effectLst/>
                        </a:rPr>
                        <a:t>Estomatognático</a:t>
                      </a:r>
                      <a:r>
                        <a:rPr lang="es-CL" sz="1400" cap="all" dirty="0">
                          <a:solidFill>
                            <a:schemeClr val="tx1"/>
                          </a:solidFill>
                          <a:effectLst/>
                        </a:rPr>
                        <a:t> y el valor de los Puntos </a:t>
                      </a:r>
                      <a:r>
                        <a:rPr lang="es-CL" sz="1400" cap="all" dirty="0" err="1">
                          <a:solidFill>
                            <a:schemeClr val="tx1"/>
                          </a:solidFill>
                          <a:effectLst/>
                        </a:rPr>
                        <a:t>Craneométricos</a:t>
                      </a:r>
                      <a:r>
                        <a:rPr lang="es-CL" sz="1400" cap="all" dirty="0">
                          <a:solidFill>
                            <a:schemeClr val="tx1"/>
                          </a:solidFill>
                          <a:effectLst/>
                        </a:rPr>
                        <a:t> en niños entre 5 años 6 meses y 8 años edad en la ciudad de Chillán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cap="al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0" marR="5011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Constanza Aguayo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Chantal Contreras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Francisca Henríquez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0" marR="5011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cap="all" dirty="0">
                          <a:solidFill>
                            <a:schemeClr val="tx1"/>
                          </a:solidFill>
                          <a:effectLst/>
                        </a:rPr>
                        <a:t>Rodrigo Fuenzalida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cap="all" dirty="0">
                          <a:solidFill>
                            <a:schemeClr val="tx1"/>
                          </a:solidFill>
                          <a:effectLst/>
                        </a:rPr>
                        <a:t>María Soledad Sandoval 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cap="al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0" marR="5011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504334"/>
                  </a:ext>
                </a:extLst>
              </a:tr>
              <a:tr h="2396527">
                <a:tc>
                  <a:txBody>
                    <a:bodyPr/>
                    <a:lstStyle/>
                    <a:p>
                      <a:pPr marL="10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</a:rPr>
                        <a:t>EFECTO DE LA DEPRESIÓN EN EL RENDIMIENTO DE LAS HABILIDADES COGNITIVAS EN PERSONAS DE 65 A 80 AÑOS DE EDAD EN LA CIUDAD DE CHILLÁN</a:t>
                      </a:r>
                    </a:p>
                    <a:p>
                      <a:pPr marL="10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cap="al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0" marR="5011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Carla Ferrada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 err="1">
                          <a:solidFill>
                            <a:schemeClr val="tx1"/>
                          </a:solidFill>
                          <a:effectLst/>
                        </a:rPr>
                        <a:t>Danixa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 Fuentes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Paola Silva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dirty="0" err="1">
                          <a:solidFill>
                            <a:schemeClr val="tx1"/>
                          </a:solidFill>
                          <a:effectLst/>
                        </a:rPr>
                        <a:t>Katherin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  <a:effectLst/>
                        </a:rPr>
                        <a:t>Ubal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cap="al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0" marR="5011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cap="all" dirty="0">
                          <a:solidFill>
                            <a:schemeClr val="tx1"/>
                          </a:solidFill>
                          <a:effectLst/>
                        </a:rPr>
                        <a:t>Rodrigo Fuenzalida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cap="all" dirty="0">
                          <a:solidFill>
                            <a:schemeClr val="tx1"/>
                          </a:solidFill>
                          <a:effectLst/>
                        </a:rPr>
                        <a:t>María Soledad Sandoval 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cap="al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0" marR="5011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145969"/>
                  </a:ext>
                </a:extLst>
              </a:tr>
              <a:tr h="2205878">
                <a:tc>
                  <a:txBody>
                    <a:bodyPr/>
                    <a:lstStyle/>
                    <a:p>
                      <a:pPr marL="10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kern="1400" cap="all" spc="50" dirty="0">
                          <a:solidFill>
                            <a:schemeClr val="tx1"/>
                          </a:solidFill>
                          <a:effectLst/>
                        </a:rPr>
                        <a:t>EFECTOS DE LA RESERVA COGNITIVA EN EL RENDIMIENTO</a:t>
                      </a:r>
                      <a:r>
                        <a:rPr lang="es-CL" sz="1400" kern="1400" cap="all" spc="-4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L" sz="1400" kern="1400" cap="all" spc="50" dirty="0">
                          <a:solidFill>
                            <a:schemeClr val="tx1"/>
                          </a:solidFill>
                          <a:effectLst/>
                        </a:rPr>
                        <a:t>DE LAS HABILIDADES COGNITIVAS EN ADULTOS DE 65 A</a:t>
                      </a:r>
                      <a:r>
                        <a:rPr lang="es-CL" sz="1400" kern="1400" cap="all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L" sz="1400" kern="1400" cap="all" spc="5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r>
                        <a:rPr lang="es-CL" sz="1400" kern="1400" cap="all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L" sz="1400" kern="1400" cap="all" spc="50" dirty="0">
                          <a:solidFill>
                            <a:schemeClr val="tx1"/>
                          </a:solidFill>
                          <a:effectLst/>
                        </a:rPr>
                        <a:t>AÑOS DE LA</a:t>
                      </a:r>
                      <a:r>
                        <a:rPr lang="es-CL" sz="1400" kern="1400" cap="all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L" sz="1400" kern="1400" cap="all" spc="50" dirty="0">
                          <a:solidFill>
                            <a:schemeClr val="tx1"/>
                          </a:solidFill>
                          <a:effectLst/>
                        </a:rPr>
                        <a:t>REGIÓN DE ÑUBLE.</a:t>
                      </a:r>
                    </a:p>
                    <a:p>
                      <a:pPr marL="10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cap="al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0" marR="5011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Darling Mella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Karla Quezada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Mariana Quintana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>
                          <a:solidFill>
                            <a:schemeClr val="tx1"/>
                          </a:solidFill>
                          <a:effectLst/>
                        </a:rPr>
                        <a:t>Yocelyn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 González </a:t>
                      </a:r>
                      <a:r>
                        <a:rPr lang="es-CL" sz="1600" cap="al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0" marR="5011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cap="all" dirty="0">
                          <a:solidFill>
                            <a:schemeClr val="tx1"/>
                          </a:solidFill>
                          <a:effectLst/>
                        </a:rPr>
                        <a:t>Rodrigo Fuenzalida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cap="all" dirty="0">
                          <a:solidFill>
                            <a:schemeClr val="tx1"/>
                          </a:solidFill>
                          <a:effectLst/>
                        </a:rPr>
                        <a:t>María Soledad Sandoval 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cap="al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10" marR="5011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556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53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D6FFD5E-E9EF-F44F-B7AD-F0A90792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496" y="3429000"/>
            <a:ext cx="4757104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PUBLICACIONES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E5E496-B7C8-1847-B8C1-4F4065E65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2" r="2" b="703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1489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066EA12-6130-8C48-B017-CC1F6D85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93C58A-CFE2-5F4F-8282-0707B0C4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11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1B0023-AE02-498E-AF35-E0BDC77BE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9912" y="73152"/>
            <a:ext cx="1178966" cy="232963"/>
            <a:chOff x="7763256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3806E12-E3AF-415B-912E-A7ADF55A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E02F9BA6-17B4-4B27-8634-3BC8F0303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CD143C8-7B6A-44C8-927F-C9B326B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570BF11-63B3-4602-BC94-B4D33A143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6BE628C-83A8-447C-BAC5-0CB57FA51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A346C3AA-609E-4D9F-BF07-765787C54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F0BEFC87-1D0B-46DC-9D30-633EE50A1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7FD17961-08F4-41EC-BB9A-BC315C7B0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A500E89C-B48B-41FA-96AD-3FE3E7941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CE9C8A0-F795-41E7-B5D8-18CFDEA96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381868D-890F-42D1-BD24-08C193D5F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4B3382AF-FEB9-4C5F-8912-73BD1E5BC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62ABBA1B-CBE6-4257-8585-AA9CDDCD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E5D2E8A9-D318-4570-B2FA-74D1B6129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7A0E57FA-277E-440E-B625-F3F16E16D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E1137B2F-FDA3-4E48-BE8D-E8DB2A70D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921F1AE-73F0-4FB5-AB7C-91C9FFEFE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1AA81F72-1A06-4D2B-8442-CCBC037F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3602415E-3837-4177-BBEA-2FE825470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AA77A58-1216-40CD-B3E9-A85199DF7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C1F51A23-EFBC-804D-97E8-D3DE89CFB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11" r="3817" b="1"/>
          <a:stretch/>
        </p:blipFill>
        <p:spPr>
          <a:xfrm>
            <a:off x="374246" y="531074"/>
            <a:ext cx="3566160" cy="55771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A9F567C-D26D-1F4B-B80B-97E998C35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24" r="548" b="1"/>
          <a:stretch/>
        </p:blipFill>
        <p:spPr>
          <a:xfrm>
            <a:off x="4228390" y="531074"/>
            <a:ext cx="3566160" cy="557711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826427DE-B837-D24F-8E84-DFC271352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554" y="525570"/>
            <a:ext cx="4199306" cy="55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34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2AB59A2-5E0C-0A47-BC7F-8CA241905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2020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063A7B-D44D-4747-BDC1-FD11AB22D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18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28FBA72-854B-3246-9925-ED1A80E69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409" y="0"/>
            <a:ext cx="5139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57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E5F24063-0996-9B47-B5DD-88DBFD1DC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21920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E6CB1F-C230-C54B-9EB3-0DF1CC9F5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579" y="0"/>
            <a:ext cx="7420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44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DF5A00-82F5-C74D-8D01-0F6A02EB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44" y="0"/>
            <a:ext cx="10376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822FB09-848B-1945-AA88-D837C04C3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6" y="0"/>
            <a:ext cx="5016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12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FD362-C900-BF45-972C-B7E28E5C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E2D10-4371-8345-AE11-532203887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79BC19-1BD2-D84C-A3E0-D3E3568DD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903" y="0"/>
            <a:ext cx="7104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3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99572" y="759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SzPts val="2800"/>
            </a:pPr>
            <a:br>
              <a:rPr lang="es" sz="4000" b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CL" sz="4000" b="1" dirty="0"/>
              <a:t>CONTENIDOS</a:t>
            </a:r>
            <a:endParaRPr sz="40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E9E58C0A-A38C-0040-B5FD-141BDF634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54079"/>
            <a:ext cx="10515600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s-ES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Breve Reseña.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ts val="1800"/>
            </a:pPr>
            <a:endParaRPr lang="es-ES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s-ES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Líneas de Investigación.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ts val="1800"/>
            </a:pPr>
            <a:endParaRPr lang="es-ES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s-ES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Tesis.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es-ES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s-ES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Publicaciones.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ts val="1800"/>
            </a:pPr>
            <a:endParaRPr lang="es-ES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s-ES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Congresos.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ts val="1800"/>
            </a:pPr>
            <a:endParaRPr lang="es-ES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s-ES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Proyectos.</a:t>
            </a:r>
          </a:p>
          <a:p>
            <a:pPr marL="0" indent="0">
              <a:buNone/>
            </a:pPr>
            <a:endParaRPr lang="es-CL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ABDF46-376B-1F42-A36A-FB782FAF2F08}"/>
              </a:ext>
            </a:extLst>
          </p:cNvPr>
          <p:cNvCxnSpPr>
            <a:cxnSpLocks/>
          </p:cNvCxnSpPr>
          <p:nvPr/>
        </p:nvCxnSpPr>
        <p:spPr>
          <a:xfrm>
            <a:off x="0" y="738715"/>
            <a:ext cx="4444409" cy="0"/>
          </a:xfrm>
          <a:prstGeom prst="line">
            <a:avLst/>
          </a:prstGeom>
          <a:ln>
            <a:solidFill>
              <a:srgbClr val="DB3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F30E59A8-6BCC-534E-AFDA-683110B3D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" r="-3" b="-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3722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F4467-C316-B74A-B50A-DDA434DE6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7712F5-2250-344C-AF19-F0912E92B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B100A1-F9C9-FF41-8ED2-9D816F8D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133" y="0"/>
            <a:ext cx="5179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79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B67EBA-9649-0649-9883-6A7126389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823" y="0"/>
            <a:ext cx="5324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84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FDBA3F6-613E-9D4D-8AAB-E884FB4C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2019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383087-C464-B14A-97D1-658FDAE23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744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E8E7AC5-B6F2-3842-ADF4-47D848CB3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34" y="0"/>
            <a:ext cx="9607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52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A4473E-787E-3F40-9DD8-5043AB00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234" y="0"/>
            <a:ext cx="5123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51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3081A76-9BBF-9B4B-AD71-DB937A786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125" y="0"/>
            <a:ext cx="8227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05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F1208-294C-F647-AE9B-DE6F81462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939" y="116114"/>
            <a:ext cx="6307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44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1F86605-29E0-1B42-8F42-E1200B28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2018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76BA14-9E76-174E-B7DF-7F6A8AC4A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462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154CA5-F957-E14A-97A3-31D31DCB6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49" y="0"/>
            <a:ext cx="6741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34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1D6D8-D780-DF45-85BF-FF7A7832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8F9E8D-96EC-0244-B4EE-B5A2EC72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3C5DBD-D66E-6845-BDA7-FA9979B19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67" y="0"/>
            <a:ext cx="5059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5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D6FFD5E-E9EF-F44F-B7AD-F0A90792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Breve </a:t>
            </a:r>
            <a:r>
              <a:rPr lang="en-US" sz="5400"/>
              <a:t>Reseña</a:t>
            </a:r>
            <a:endParaRPr lang="en-US" sz="5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E5E496-B7C8-1847-B8C1-4F4065E65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55" r="2" b="754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0123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D6FFD5E-E9EF-F44F-B7AD-F0A90792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099" y="3670816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CONGRESOS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E5E496-B7C8-1847-B8C1-4F4065E65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1" r="2" b="703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0071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A726D22-3F61-434A-9F3B-AC18E94B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1EA9BD-15A3-694F-BD3A-103947D4E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133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C406169-7151-A545-8B1F-8F6A2B36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16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7DEC4-2981-A344-A307-AB8AA89A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EA2C0A6-0733-9B43-998F-4CC2F73B5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8956" y="0"/>
            <a:ext cx="5232140" cy="74637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994EC0-7CC6-9242-BD5A-DB0580AF8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737"/>
            <a:ext cx="5570756" cy="743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31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94232BB-29B9-C648-8E95-853AD1590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727" y="0"/>
            <a:ext cx="5672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46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ABAE351-47A9-7341-AD37-EDF4E7E0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2020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1DC928-4F28-A742-9ACF-C28509124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298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860BE-05DC-2040-B1E2-007D561C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830516-CF50-AE42-951E-67CDE70CC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52EA17-FA7D-C441-BC52-7C8BC8175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336" y="0"/>
            <a:ext cx="7663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62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D6FFD5E-E9EF-F44F-B7AD-F0A90792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PROYECTOS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E5E496-B7C8-1847-B8C1-4F4065E65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0" r="2" b="704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4281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6AA61AD-3774-F74F-9210-A36C2D687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409" y="0"/>
            <a:ext cx="7771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03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566FD95-1BC0-D44F-8743-F049B4566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421" y="0"/>
            <a:ext cx="5951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5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674B4E-BDAC-594E-91D6-AB7AF3B4C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06" y="589254"/>
            <a:ext cx="10559603" cy="5399422"/>
          </a:xfrm>
        </p:spPr>
        <p:txBody>
          <a:bodyPr>
            <a:normAutofit lnSpcReduction="10000"/>
          </a:bodyPr>
          <a:lstStyle/>
          <a:p>
            <a:r>
              <a:rPr lang="es-CL" dirty="0"/>
              <a:t>Se constituye en Agosto de 2017 por directores y una docente.</a:t>
            </a:r>
          </a:p>
          <a:p>
            <a:endParaRPr lang="es-CL" dirty="0"/>
          </a:p>
          <a:p>
            <a:r>
              <a:rPr lang="es-CL" dirty="0"/>
              <a:t>Funciones:</a:t>
            </a:r>
          </a:p>
          <a:p>
            <a:pPr marL="0" indent="0">
              <a:buNone/>
            </a:pPr>
            <a:endParaRPr lang="es-CL" dirty="0"/>
          </a:p>
          <a:p>
            <a:pPr>
              <a:buFontTx/>
              <a:buChar char="-"/>
            </a:pPr>
            <a:r>
              <a:rPr lang="es-CL" dirty="0"/>
              <a:t>Elaborar línea y </a:t>
            </a:r>
            <a:r>
              <a:rPr lang="es-CL" dirty="0" err="1"/>
              <a:t>sublíneas</a:t>
            </a:r>
            <a:r>
              <a:rPr lang="es-CL" dirty="0"/>
              <a:t> de investigación de carrera.</a:t>
            </a:r>
          </a:p>
          <a:p>
            <a:pPr>
              <a:buFontTx/>
              <a:buChar char="-"/>
            </a:pPr>
            <a:r>
              <a:rPr lang="es-CL" dirty="0"/>
              <a:t>Seleccionar informes de tesis de años anterior.</a:t>
            </a:r>
          </a:p>
          <a:p>
            <a:pPr>
              <a:buFontTx/>
              <a:buChar char="-"/>
            </a:pPr>
            <a:r>
              <a:rPr lang="es-CL" dirty="0"/>
              <a:t>Seleccionar revistas para posible publicación de artículos.</a:t>
            </a:r>
          </a:p>
          <a:p>
            <a:pPr>
              <a:buFontTx/>
              <a:buChar char="-"/>
            </a:pPr>
            <a:r>
              <a:rPr lang="es-CL" dirty="0"/>
              <a:t>Revisar tesis de año académico actual. </a:t>
            </a:r>
          </a:p>
          <a:p>
            <a:pPr>
              <a:buFontTx/>
              <a:buChar char="-"/>
            </a:pPr>
            <a:r>
              <a:rPr lang="es-CL" dirty="0"/>
              <a:t>Fortalecer la investigación en la carrera.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Actualmente se incorporan estudiantes y nuevos docentes.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09187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1220904" y="3180401"/>
            <a:ext cx="935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s" sz="4000" b="1" dirty="0">
                <a:solidFill>
                  <a:schemeClr val="bg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Consideraciones finales</a:t>
            </a:r>
            <a:br>
              <a:rPr lang="es" sz="4000" b="1" dirty="0">
                <a:solidFill>
                  <a:schemeClr val="bg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4000" b="1" dirty="0">
              <a:solidFill>
                <a:schemeClr val="bg1">
                  <a:lumMod val="50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85E605-165C-3F4F-AEA3-64B1157FD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5" r="54703" b="45835"/>
          <a:stretch/>
        </p:blipFill>
        <p:spPr>
          <a:xfrm>
            <a:off x="6866566" y="0"/>
            <a:ext cx="5325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12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4484CAB-E88F-F44C-B01C-7FC805DE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hlinkClick r:id="rId2"/>
              </a:rPr>
              <a:t>maria.sandoval@udalba.cl</a:t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2591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F7C3332-AEFC-084B-A0D5-48AD6AA11F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2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E97C50D0-16F0-D545-9F60-B5A412DCE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8404" y="1437717"/>
            <a:ext cx="4415191" cy="336816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C923EEF-54B3-944D-8C0A-1974C3D2D011}"/>
              </a:ext>
            </a:extLst>
          </p:cNvPr>
          <p:cNvSpPr txBox="1"/>
          <p:nvPr/>
        </p:nvSpPr>
        <p:spPr>
          <a:xfrm>
            <a:off x="0" y="5825582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ANTOFAGASTA  </a:t>
            </a:r>
            <a:r>
              <a:rPr lang="es-CL" sz="1100" spc="300" dirty="0">
                <a:solidFill>
                  <a:srgbClr val="DB3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CL" sz="11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LA SERENA  </a:t>
            </a:r>
            <a:r>
              <a:rPr lang="es-CL" sz="1100" spc="300" dirty="0">
                <a:solidFill>
                  <a:srgbClr val="DB3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CL" sz="11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SANTIAGO  </a:t>
            </a:r>
            <a:r>
              <a:rPr lang="es-CL" sz="1100" spc="300" dirty="0">
                <a:solidFill>
                  <a:srgbClr val="DB36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CL" sz="11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CHILLÁN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B0C5E45-8224-6D4D-AA8F-1E0285A8B58A}"/>
              </a:ext>
            </a:extLst>
          </p:cNvPr>
          <p:cNvSpPr/>
          <p:nvPr/>
        </p:nvSpPr>
        <p:spPr>
          <a:xfrm>
            <a:off x="10284822" y="0"/>
            <a:ext cx="1432562" cy="418011"/>
          </a:xfrm>
          <a:prstGeom prst="rect">
            <a:avLst/>
          </a:prstGeom>
          <a:solidFill>
            <a:srgbClr val="DB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540AE7E-9854-B048-9D13-17176B8C1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6488" y="67491"/>
            <a:ext cx="1159486" cy="2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6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D6FFD5E-E9EF-F44F-B7AD-F0A90792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Líneas de Investigación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E5E496-B7C8-1847-B8C1-4F4065E65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56" r="2" b="754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2170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3CAD88D-8300-244D-8060-37DB942A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" r="-3" b="-3"/>
          <a:stretch/>
        </p:blipFill>
        <p:spPr>
          <a:xfrm>
            <a:off x="6373064" y="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AE7CDA82-E1FF-494D-BB4B-4BA7254A96D5}"/>
              </a:ext>
            </a:extLst>
          </p:cNvPr>
          <p:cNvSpPr/>
          <p:nvPr/>
        </p:nvSpPr>
        <p:spPr>
          <a:xfrm>
            <a:off x="688137" y="2590345"/>
            <a:ext cx="2685142" cy="1633079"/>
          </a:xfrm>
          <a:prstGeom prst="roundRect">
            <a:avLst/>
          </a:prstGeom>
          <a:solidFill>
            <a:srgbClr val="001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Línea de Investigación</a:t>
            </a:r>
          </a:p>
        </p:txBody>
      </p:sp>
      <p:sp>
        <p:nvSpPr>
          <p:cNvPr id="8" name="Flecha a la derecha con bandas 7">
            <a:extLst>
              <a:ext uri="{FF2B5EF4-FFF2-40B4-BE49-F238E27FC236}">
                <a16:creationId xmlns:a16="http://schemas.microsoft.com/office/drawing/2014/main" id="{96727F36-3584-7E46-BB4A-33FB12C34209}"/>
              </a:ext>
            </a:extLst>
          </p:cNvPr>
          <p:cNvSpPr/>
          <p:nvPr/>
        </p:nvSpPr>
        <p:spPr>
          <a:xfrm>
            <a:off x="3807664" y="2612455"/>
            <a:ext cx="3106057" cy="1567543"/>
          </a:xfrm>
          <a:prstGeom prst="stripedRightArrow">
            <a:avLst/>
          </a:prstGeom>
          <a:solidFill>
            <a:srgbClr val="001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Comunicación Humana</a:t>
            </a:r>
          </a:p>
        </p:txBody>
      </p:sp>
      <p:sp>
        <p:nvSpPr>
          <p:cNvPr id="9" name="Redondear rectángulo de esquina diagonal 8">
            <a:extLst>
              <a:ext uri="{FF2B5EF4-FFF2-40B4-BE49-F238E27FC236}">
                <a16:creationId xmlns:a16="http://schemas.microsoft.com/office/drawing/2014/main" id="{CBC2B90F-D230-914B-91D3-184BC674A9E6}"/>
              </a:ext>
            </a:extLst>
          </p:cNvPr>
          <p:cNvSpPr/>
          <p:nvPr/>
        </p:nvSpPr>
        <p:spPr>
          <a:xfrm>
            <a:off x="7454378" y="614005"/>
            <a:ext cx="4049485" cy="5177195"/>
          </a:xfrm>
          <a:prstGeom prst="round2DiagRect">
            <a:avLst/>
          </a:prstGeom>
          <a:solidFill>
            <a:srgbClr val="001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err="1"/>
              <a:t>Área</a:t>
            </a:r>
            <a:r>
              <a:rPr lang="es-CL" sz="2000" dirty="0"/>
              <a:t> vinculada a la </a:t>
            </a:r>
            <a:r>
              <a:rPr lang="es-CL" sz="2000" dirty="0" err="1"/>
              <a:t>formulación</a:t>
            </a:r>
            <a:r>
              <a:rPr lang="es-CL" sz="2000" dirty="0"/>
              <a:t> y </a:t>
            </a:r>
            <a:r>
              <a:rPr lang="es-CL" sz="2000" dirty="0" err="1"/>
              <a:t>aplicación</a:t>
            </a:r>
            <a:r>
              <a:rPr lang="es-CL" sz="2000" dirty="0"/>
              <a:t> de programas de </a:t>
            </a:r>
            <a:r>
              <a:rPr lang="es-CL" sz="2000" dirty="0" err="1"/>
              <a:t>evaluación</a:t>
            </a:r>
            <a:r>
              <a:rPr lang="es-CL" sz="2000" dirty="0"/>
              <a:t>, diagnóstico e </a:t>
            </a:r>
            <a:r>
              <a:rPr lang="es-CL" sz="2000" dirty="0" err="1"/>
              <a:t>intervención</a:t>
            </a:r>
            <a:r>
              <a:rPr lang="es-CL" sz="2000" dirty="0"/>
              <a:t> en la </a:t>
            </a:r>
            <a:r>
              <a:rPr lang="es-CL" sz="2000" dirty="0" err="1"/>
              <a:t>línea</a:t>
            </a:r>
            <a:r>
              <a:rPr lang="es-CL" sz="2000" dirty="0"/>
              <a:t> de </a:t>
            </a:r>
            <a:r>
              <a:rPr lang="es-CL" sz="2000" dirty="0" err="1"/>
              <a:t>formación</a:t>
            </a:r>
            <a:r>
              <a:rPr lang="es-CL" sz="2000" dirty="0"/>
              <a:t> con foco en la </a:t>
            </a:r>
            <a:r>
              <a:rPr lang="es-CL" sz="2000" dirty="0" err="1"/>
              <a:t>prevención</a:t>
            </a:r>
            <a:r>
              <a:rPr lang="es-CL" sz="2000" dirty="0"/>
              <a:t>, </a:t>
            </a:r>
            <a:r>
              <a:rPr lang="es-CL" sz="2000" dirty="0" err="1"/>
              <a:t>habilitación</a:t>
            </a:r>
            <a:r>
              <a:rPr lang="es-CL" sz="2000" dirty="0"/>
              <a:t> y </a:t>
            </a:r>
            <a:r>
              <a:rPr lang="es-CL" sz="2000" dirty="0" err="1"/>
              <a:t>rehabilitación</a:t>
            </a:r>
            <a:r>
              <a:rPr lang="es-CL" sz="2000" dirty="0"/>
              <a:t> de la </a:t>
            </a:r>
            <a:r>
              <a:rPr lang="es-CL" sz="2000" dirty="0" err="1"/>
              <a:t>comunicación</a:t>
            </a:r>
            <a:r>
              <a:rPr lang="es-CL" sz="2000" dirty="0"/>
              <a:t> humana. </a:t>
            </a:r>
          </a:p>
        </p:txBody>
      </p:sp>
    </p:spTree>
    <p:extLst>
      <p:ext uri="{BB962C8B-B14F-4D97-AF65-F5344CB8AC3E}">
        <p14:creationId xmlns:p14="http://schemas.microsoft.com/office/powerpoint/2010/main" val="315769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D01200-ED8C-6E47-BF19-1C4B13729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" r="-3" b="-3"/>
          <a:stretch/>
        </p:blipFill>
        <p:spPr>
          <a:xfrm>
            <a:off x="667207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A3BDD3B5-9275-FD4E-91D5-13E7E3DC3581}"/>
              </a:ext>
            </a:extLst>
          </p:cNvPr>
          <p:cNvSpPr/>
          <p:nvPr/>
        </p:nvSpPr>
        <p:spPr>
          <a:xfrm>
            <a:off x="310599" y="2662487"/>
            <a:ext cx="3077028" cy="1567542"/>
          </a:xfrm>
          <a:prstGeom prst="roundRect">
            <a:avLst/>
          </a:prstGeom>
          <a:solidFill>
            <a:srgbClr val="001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err="1"/>
              <a:t>Sublíneas</a:t>
            </a:r>
            <a:endParaRPr lang="es-CL" sz="2000" dirty="0"/>
          </a:p>
        </p:txBody>
      </p:sp>
      <p:sp>
        <p:nvSpPr>
          <p:cNvPr id="6" name="Flecha a la derecha con bandas 5">
            <a:extLst>
              <a:ext uri="{FF2B5EF4-FFF2-40B4-BE49-F238E27FC236}">
                <a16:creationId xmlns:a16="http://schemas.microsoft.com/office/drawing/2014/main" id="{100C8DDA-C34E-B94C-A0F5-C16BA7475274}"/>
              </a:ext>
            </a:extLst>
          </p:cNvPr>
          <p:cNvSpPr/>
          <p:nvPr/>
        </p:nvSpPr>
        <p:spPr>
          <a:xfrm>
            <a:off x="2298574" y="392383"/>
            <a:ext cx="1963307" cy="853316"/>
          </a:xfrm>
          <a:prstGeom prst="stripedRightArrow">
            <a:avLst/>
          </a:prstGeom>
          <a:solidFill>
            <a:srgbClr val="001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Lenguaje</a:t>
            </a:r>
          </a:p>
        </p:txBody>
      </p:sp>
      <p:sp>
        <p:nvSpPr>
          <p:cNvPr id="7" name="Redondear rectángulo de esquina diagonal 6">
            <a:extLst>
              <a:ext uri="{FF2B5EF4-FFF2-40B4-BE49-F238E27FC236}">
                <a16:creationId xmlns:a16="http://schemas.microsoft.com/office/drawing/2014/main" id="{74CA3CA5-060C-BD4A-9BD3-D05B10912533}"/>
              </a:ext>
            </a:extLst>
          </p:cNvPr>
          <p:cNvSpPr/>
          <p:nvPr/>
        </p:nvSpPr>
        <p:spPr>
          <a:xfrm>
            <a:off x="9306243" y="1659241"/>
            <a:ext cx="2627868" cy="3574034"/>
          </a:xfrm>
          <a:prstGeom prst="round2DiagRect">
            <a:avLst/>
          </a:prstGeom>
          <a:solidFill>
            <a:srgbClr val="001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r>
              <a:rPr lang="es-CL" dirty="0" err="1"/>
              <a:t>Prevención</a:t>
            </a:r>
            <a:r>
              <a:rPr lang="es-CL" dirty="0"/>
              <a:t>, </a:t>
            </a:r>
            <a:r>
              <a:rPr lang="es-CL" dirty="0" err="1"/>
              <a:t>habilitación</a:t>
            </a:r>
            <a:r>
              <a:rPr lang="es-CL" dirty="0"/>
              <a:t> y </a:t>
            </a:r>
            <a:r>
              <a:rPr lang="es-CL" dirty="0" err="1"/>
              <a:t>rehabilitación</a:t>
            </a:r>
            <a:r>
              <a:rPr lang="es-CL" dirty="0"/>
              <a:t> en todo el ciclo vital. </a:t>
            </a:r>
            <a:endParaRPr lang="es-CL" sz="2000" dirty="0"/>
          </a:p>
          <a:p>
            <a:pPr algn="ctr"/>
            <a:r>
              <a:rPr lang="es-CL" sz="2000" dirty="0"/>
              <a:t> </a:t>
            </a:r>
          </a:p>
        </p:txBody>
      </p:sp>
      <p:sp>
        <p:nvSpPr>
          <p:cNvPr id="8" name="Flecha a la derecha con bandas 7">
            <a:extLst>
              <a:ext uri="{FF2B5EF4-FFF2-40B4-BE49-F238E27FC236}">
                <a16:creationId xmlns:a16="http://schemas.microsoft.com/office/drawing/2014/main" id="{DB449DDD-E90C-C84A-8344-822E26E7644A}"/>
              </a:ext>
            </a:extLst>
          </p:cNvPr>
          <p:cNvSpPr/>
          <p:nvPr/>
        </p:nvSpPr>
        <p:spPr>
          <a:xfrm>
            <a:off x="3795803" y="3901946"/>
            <a:ext cx="1963307" cy="853316"/>
          </a:xfrm>
          <a:prstGeom prst="stripedRightArrow">
            <a:avLst/>
          </a:prstGeom>
          <a:solidFill>
            <a:srgbClr val="001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Audición</a:t>
            </a:r>
          </a:p>
        </p:txBody>
      </p:sp>
      <p:sp>
        <p:nvSpPr>
          <p:cNvPr id="9" name="Flecha a la derecha con bandas 8">
            <a:extLst>
              <a:ext uri="{FF2B5EF4-FFF2-40B4-BE49-F238E27FC236}">
                <a16:creationId xmlns:a16="http://schemas.microsoft.com/office/drawing/2014/main" id="{041E8DF0-91C1-654E-894B-65DD2B5C88A5}"/>
              </a:ext>
            </a:extLst>
          </p:cNvPr>
          <p:cNvSpPr/>
          <p:nvPr/>
        </p:nvSpPr>
        <p:spPr>
          <a:xfrm>
            <a:off x="3795804" y="2243779"/>
            <a:ext cx="1963307" cy="955299"/>
          </a:xfrm>
          <a:prstGeom prst="stripedRightArrow">
            <a:avLst/>
          </a:prstGeom>
          <a:solidFill>
            <a:srgbClr val="001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Habla y Deglución</a:t>
            </a:r>
          </a:p>
        </p:txBody>
      </p:sp>
      <p:sp>
        <p:nvSpPr>
          <p:cNvPr id="10" name="Flecha a la derecha con bandas 9">
            <a:extLst>
              <a:ext uri="{FF2B5EF4-FFF2-40B4-BE49-F238E27FC236}">
                <a16:creationId xmlns:a16="http://schemas.microsoft.com/office/drawing/2014/main" id="{6117B2EC-3ACA-B241-94CF-D99B92A440D8}"/>
              </a:ext>
            </a:extLst>
          </p:cNvPr>
          <p:cNvSpPr/>
          <p:nvPr/>
        </p:nvSpPr>
        <p:spPr>
          <a:xfrm>
            <a:off x="2298573" y="5458131"/>
            <a:ext cx="1963307" cy="853316"/>
          </a:xfrm>
          <a:prstGeom prst="stripedRightArrow">
            <a:avLst/>
          </a:prstGeom>
          <a:solidFill>
            <a:srgbClr val="001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Voz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F2C3AB-EBE1-AF4E-8390-FC8E8B1B87D6}"/>
              </a:ext>
            </a:extLst>
          </p:cNvPr>
          <p:cNvSpPr txBox="1"/>
          <p:nvPr/>
        </p:nvSpPr>
        <p:spPr>
          <a:xfrm>
            <a:off x="4542971" y="111253"/>
            <a:ext cx="4482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Trastornos del lenguaje del </a:t>
            </a:r>
            <a:r>
              <a:rPr lang="es-CL" dirty="0" err="1"/>
              <a:t>niño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Trastornos del lenguaje del adulto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/>
              <a:t>Fonoaudiología</a:t>
            </a:r>
            <a:r>
              <a:rPr lang="es-CL" dirty="0"/>
              <a:t> educacional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/>
              <a:t>Clínica</a:t>
            </a:r>
            <a:r>
              <a:rPr lang="es-CL" dirty="0"/>
              <a:t> del lenguaje del </a:t>
            </a:r>
            <a:r>
              <a:rPr lang="es-CL" dirty="0" err="1"/>
              <a:t>niño</a:t>
            </a:r>
            <a:r>
              <a:rPr lang="es-C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/>
              <a:t>Clínica</a:t>
            </a:r>
            <a:r>
              <a:rPr lang="es-CL" dirty="0"/>
              <a:t> del lenguaje del adulto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/>
              <a:t>Fonoaudiología</a:t>
            </a:r>
            <a:r>
              <a:rPr lang="es-CL" dirty="0"/>
              <a:t> </a:t>
            </a:r>
            <a:r>
              <a:rPr lang="es-CL" dirty="0" err="1"/>
              <a:t>Geriátrica</a:t>
            </a:r>
            <a:r>
              <a:rPr lang="es-CL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3A9F7D-6FC5-8E4F-8A3E-B2B52BB218E1}"/>
              </a:ext>
            </a:extLst>
          </p:cNvPr>
          <p:cNvSpPr txBox="1"/>
          <p:nvPr/>
        </p:nvSpPr>
        <p:spPr>
          <a:xfrm>
            <a:off x="5797824" y="2275748"/>
            <a:ext cx="3527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Trastornos de habla y </a:t>
            </a:r>
            <a:r>
              <a:rPr lang="es-CL" dirty="0" err="1"/>
              <a:t>deglución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Clínica de habla y </a:t>
            </a:r>
            <a:r>
              <a:rPr lang="es-CL" dirty="0" err="1"/>
              <a:t>deglución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/>
              <a:t>Intervención</a:t>
            </a:r>
            <a:r>
              <a:rPr lang="es-CL" dirty="0"/>
              <a:t> en </a:t>
            </a:r>
            <a:r>
              <a:rPr lang="es-CL" dirty="0" err="1"/>
              <a:t>deglución</a:t>
            </a:r>
            <a:r>
              <a:rPr lang="es-CL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99F82BE-EC65-9941-9287-DCD0335FBFD2}"/>
              </a:ext>
            </a:extLst>
          </p:cNvPr>
          <p:cNvSpPr txBox="1"/>
          <p:nvPr/>
        </p:nvSpPr>
        <p:spPr>
          <a:xfrm>
            <a:off x="5889865" y="3834716"/>
            <a:ext cx="3527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/>
              <a:t>Audiología</a:t>
            </a:r>
            <a:r>
              <a:rPr lang="es-CL" dirty="0"/>
              <a:t>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/>
              <a:t>Audiología</a:t>
            </a:r>
            <a:r>
              <a:rPr lang="es-CL" dirty="0"/>
              <a:t>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/>
              <a:t>Otoneurología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Clínica de la Audición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FD2BCE-C8F9-2B49-8E07-6AFF532DF21A}"/>
              </a:ext>
            </a:extLst>
          </p:cNvPr>
          <p:cNvSpPr txBox="1"/>
          <p:nvPr/>
        </p:nvSpPr>
        <p:spPr>
          <a:xfrm>
            <a:off x="4612176" y="5643188"/>
            <a:ext cx="4119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Trastornos de la voz hablada y cantada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Clínica de la voz hablada y cantada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4877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D6FFD5E-E9EF-F44F-B7AD-F0A90792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TESIS 2021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E5E496-B7C8-1847-B8C1-4F4065E65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7" r="1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81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17DB7-73F8-7941-B370-7D02D8F3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17" y="5168618"/>
            <a:ext cx="10515600" cy="1325563"/>
          </a:xfrm>
        </p:spPr>
        <p:txBody>
          <a:bodyPr/>
          <a:lstStyle/>
          <a:p>
            <a:r>
              <a:rPr lang="es-CL" dirty="0"/>
              <a:t>SEDE CHILLÁN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DC207A-BCBD-1649-8558-66E83E91C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" r="-3" b="-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21093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398</Words>
  <Application>Microsoft Office PowerPoint</Application>
  <PresentationFormat>Panorámica</PresentationFormat>
  <Paragraphs>100</Paragraphs>
  <Slides>42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Raleway</vt:lpstr>
      <vt:lpstr>Times New Roman</vt:lpstr>
      <vt:lpstr>Tema de Office</vt:lpstr>
      <vt:lpstr>I Coloquio de Investigación Facultad de Ciencias de la Salud </vt:lpstr>
      <vt:lpstr> CONTENIDOS</vt:lpstr>
      <vt:lpstr>Breve Reseña</vt:lpstr>
      <vt:lpstr>Presentación de PowerPoint</vt:lpstr>
      <vt:lpstr>Líneas de Investigación</vt:lpstr>
      <vt:lpstr>Presentación de PowerPoint</vt:lpstr>
      <vt:lpstr>Presentación de PowerPoint</vt:lpstr>
      <vt:lpstr>TESIS 2021</vt:lpstr>
      <vt:lpstr>SEDE CHILLÁN</vt:lpstr>
      <vt:lpstr>Presentación de PowerPoint</vt:lpstr>
      <vt:lpstr>PUBLICACIONES</vt:lpstr>
      <vt:lpstr>2021</vt:lpstr>
      <vt:lpstr>Presentación de PowerPoint</vt:lpstr>
      <vt:lpstr>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2019</vt:lpstr>
      <vt:lpstr>Presentación de PowerPoint</vt:lpstr>
      <vt:lpstr>Presentación de PowerPoint</vt:lpstr>
      <vt:lpstr>Presentación de PowerPoint</vt:lpstr>
      <vt:lpstr>Presentación de PowerPoint</vt:lpstr>
      <vt:lpstr>2018</vt:lpstr>
      <vt:lpstr>Presentación de PowerPoint</vt:lpstr>
      <vt:lpstr>Presentación de PowerPoint</vt:lpstr>
      <vt:lpstr>CONGRESOS</vt:lpstr>
      <vt:lpstr>2021</vt:lpstr>
      <vt:lpstr>Presentación de PowerPoint</vt:lpstr>
      <vt:lpstr>Presentación de PowerPoint</vt:lpstr>
      <vt:lpstr>Presentación de PowerPoint</vt:lpstr>
      <vt:lpstr>2020</vt:lpstr>
      <vt:lpstr>Presentación de PowerPoint</vt:lpstr>
      <vt:lpstr>PROYECTOS</vt:lpstr>
      <vt:lpstr>Presentación de PowerPoint</vt:lpstr>
      <vt:lpstr>Presentación de PowerPoint</vt:lpstr>
      <vt:lpstr>Consideraciones finales </vt:lpstr>
      <vt:lpstr>maria.sandoval@udalba.cl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jazmin.perez</cp:lastModifiedBy>
  <cp:revision>40</cp:revision>
  <dcterms:created xsi:type="dcterms:W3CDTF">2021-07-27T16:21:20Z</dcterms:created>
  <dcterms:modified xsi:type="dcterms:W3CDTF">2022-06-29T17:37:02Z</dcterms:modified>
</cp:coreProperties>
</file>